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media/image11.jpeg" ContentType="image/jpeg"/>
  <Override PartName="/ppt/media/image8.jpeg" ContentType="image/jpeg"/>
  <Override PartName="/ppt/media/image10.jpeg" ContentType="image/jpeg"/>
  <Override PartName="/ppt/media/image5.png" ContentType="image/png"/>
  <Override PartName="/ppt/media/image12.jpeg" ContentType="image/jpeg"/>
  <Override PartName="/ppt/media/image7.png" ContentType="image/png"/>
  <Override PartName="/ppt/media/image4.png" ContentType="image/png"/>
  <Override PartName="/ppt/media/image9.jpeg" ContentType="image/jpeg"/>
  <Override PartName="/ppt/media/image6.jpeg" ContentType="image/jpeg"/>
  <Override PartName="/ppt/media/image3.png" ContentType="image/png"/>
  <Override PartName="/ppt/media/image2.png" ContentType="image/png"/>
  <Override PartName="/ppt/media/image1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
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8" name="" descr=""/>
          <p:cNvPicPr/>
          <p:nvPr/>
        </p:nvPicPr>
        <p:blipFill>
          <a:blip r:embed="rId2"/>
          <a:stretch/>
        </p:blipFill>
        <p:spPr>
          <a:xfrm>
            <a:off x="2290680" y="1768680"/>
            <a:ext cx="5497920" cy="4384440"/>
          </a:xfrm>
          <a:prstGeom prst="rect">
            <a:avLst/>
          </a:prstGeom>
          <a:ln>
            <a:noFill/>
          </a:ln>
        </p:spPr>
      </p:pic>
      <p:pic>
        <p:nvPicPr>
          <p:cNvPr id="39" name="" descr=""/>
          <p:cNvPicPr/>
          <p:nvPr/>
        </p:nvPicPr>
        <p:blipFill>
          <a:blip r:embed="rId3"/>
          <a:stretch/>
        </p:blipFill>
        <p:spPr>
          <a:xfrm>
            <a:off x="2290680" y="1768680"/>
            <a:ext cx="549792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3780B690-E740-4896-A189-F8F6117066A6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  <p:pic>
        <p:nvPicPr>
          <p:cNvPr id="5" name="" descr=""/>
          <p:cNvPicPr/>
          <p:nvPr/>
        </p:nvPicPr>
        <p:blipFill>
          <a:blip r:embed="rId2"/>
          <a:stretch/>
        </p:blipFill>
        <p:spPr>
          <a:xfrm>
            <a:off x="8689680" y="7053840"/>
            <a:ext cx="1224000" cy="33120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Shape 1"/>
          <p:cNvSpPr txBox="1"/>
          <p:nvPr/>
        </p:nvSpPr>
        <p:spPr>
          <a:xfrm>
            <a:off x="504000" y="2605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Code.org</a:t>
            </a:r>
            <a:endParaRPr/>
          </a:p>
        </p:txBody>
      </p:sp>
      <p:sp>
        <p:nvSpPr>
          <p:cNvPr id="4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1400">
                <a:latin typeface="Arial"/>
              </a:rPr>
              <a:t>17 FEB 2015</a:t>
            </a:r>
            <a:endParaRPr/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65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58400" cy="7543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68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58400" cy="7543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About Greg &amp; Ashley</a:t>
            </a:r>
            <a:endParaRPr/>
          </a:p>
        </p:txBody>
      </p:sp>
      <p:sp>
        <p:nvSpPr>
          <p:cNvPr id="4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40+ years combined software engineering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20+ Microsoft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10+ Robotics, MSR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Breadth of work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Explored toys, hobbyist, kids programming, ...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Navigation, manipulation, research, papers, conferences, …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Self employed now...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SelfieBot, SketchBot</a:t>
            </a:r>
            <a:endParaRPr/>
          </a:p>
        </p:txBody>
      </p:sp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7880400" y="1870560"/>
            <a:ext cx="1995120" cy="2187360"/>
          </a:xfrm>
          <a:prstGeom prst="rect">
            <a:avLst/>
          </a:prstGeom>
          <a:ln>
            <a:noFill/>
          </a:ln>
        </p:spPr>
      </p:pic>
      <p:pic>
        <p:nvPicPr>
          <p:cNvPr id="45" name="" descr=""/>
          <p:cNvPicPr/>
          <p:nvPr/>
        </p:nvPicPr>
        <p:blipFill>
          <a:blip r:embed="rId2"/>
          <a:stretch/>
        </p:blipFill>
        <p:spPr>
          <a:xfrm>
            <a:off x="4627440" y="5085720"/>
            <a:ext cx="3144960" cy="199620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About Code.org?</a:t>
            </a:r>
            <a:endParaRPr/>
          </a:p>
        </p:txBody>
      </p:sp>
      <p:sp>
        <p:nvSpPr>
          <p:cNvPr id="4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Vision?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Robotics?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CS or full STEM?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Community contribution?</a:t>
            </a:r>
            <a:endParaRPr/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Why We're Here</a:t>
            </a:r>
            <a:endParaRPr/>
          </a:p>
        </p:txBody>
      </p:sp>
      <p:sp>
        <p:nvSpPr>
          <p:cNvPr id="4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We see a gap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“</a:t>
            </a:r>
            <a:r>
              <a:rPr lang="en-US" sz="2800">
                <a:latin typeface="Arial"/>
              </a:rPr>
              <a:t>Robotics and science disguised as drawing”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Really control, physical system, …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SketchBot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Stumbled on this (Kickstarter?)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Could use Berkeley Snap!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Robotics in general to teach STEM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TechEd Startup Weekend (arm + curriculum)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Scribbler, Dot &amp; Dash, ...</a:t>
            </a:r>
            <a:endParaRPr/>
          </a:p>
        </p:txBody>
      </p:sp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6905160" y="2926080"/>
            <a:ext cx="2878920" cy="2159280"/>
          </a:xfrm>
          <a:prstGeom prst="rect">
            <a:avLst/>
          </a:prstGeom>
          <a:ln>
            <a:noFill/>
          </a:ln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Teaching Robotics</a:t>
            </a:r>
            <a:endParaRPr/>
          </a:p>
        </p:txBody>
      </p:sp>
      <p:sp>
        <p:nvSpPr>
          <p:cNvPr id="5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Simple: Code.org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Intermediate: Python, JavaScript, …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Serious: MIT Open Courseware, Coursera, …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Robotics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Simple: Kibo (KinderLabs) – trivial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Intermediate: Lego, Scribbler, …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Serious: Arduino, RPi, open ended (first </a:t>
            </a:r>
            <a:r>
              <a:rPr b="1" lang="en-US" sz="2800">
                <a:latin typeface="Arial"/>
              </a:rPr>
              <a:t>real</a:t>
            </a:r>
            <a:r>
              <a:rPr lang="en-US" sz="2800">
                <a:latin typeface="Arial"/>
              </a:rPr>
              <a:t> robotics)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We want to teach transferable skills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Imperfect sensors/actuators, physical constraints, …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Simulation, concurrency, open/closed loops,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SketchBot is 2 of 4 DOF vs. 3D printer</a:t>
            </a:r>
            <a:endParaRPr/>
          </a:p>
        </p:txBody>
      </p:sp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6071040" y="1671480"/>
            <a:ext cx="2926080" cy="2422080"/>
          </a:xfrm>
          <a:prstGeom prst="rect">
            <a:avLst/>
          </a:prstGeom>
          <a:ln>
            <a:noFill/>
          </a:ln>
        </p:spPr>
      </p:pic>
      <p:pic>
        <p:nvPicPr>
          <p:cNvPr id="54" name="" descr=""/>
          <p:cNvPicPr/>
          <p:nvPr/>
        </p:nvPicPr>
        <p:blipFill>
          <a:blip r:embed="rId2"/>
          <a:stretch/>
        </p:blipFill>
        <p:spPr>
          <a:xfrm>
            <a:off x="6784920" y="4547520"/>
            <a:ext cx="3020760" cy="226548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Demo</a:t>
            </a:r>
            <a:endParaRPr/>
          </a:p>
        </p:txBody>
      </p:sp>
      <p:sp>
        <p:nvSpPr>
          <p:cNvPr id="5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Hardware (Lego, 3D printed “hands”, …)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Berkeley Snap! Programming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Simulator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Connect real device, run proxy, calibrate, …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Sketch!</a:t>
            </a:r>
            <a:endParaRPr/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Pitch</a:t>
            </a:r>
            <a:endParaRPr/>
          </a:p>
        </p:txBody>
      </p:sp>
      <p:sp>
        <p:nvSpPr>
          <p:cNvPr id="5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Hook SketchBot into Code.org instead of Snap!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Open source controller (Lego NXT/EV3)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Open source 3D model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Release DIY (steppers, MCU, …) $10 BOM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Provide curriculum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Spin up: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Kickstarter ourselves?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Promoted by Code.org</a:t>
            </a:r>
            <a:endParaRPr/>
          </a:p>
        </p:txBody>
      </p:sp>
      <p:pic>
        <p:nvPicPr>
          <p:cNvPr id="59" name="" descr=""/>
          <p:cNvPicPr/>
          <p:nvPr/>
        </p:nvPicPr>
        <p:blipFill>
          <a:blip r:embed="rId1"/>
          <a:stretch/>
        </p:blipFill>
        <p:spPr>
          <a:xfrm>
            <a:off x="5259600" y="4276440"/>
            <a:ext cx="3452400" cy="258948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58400" cy="7543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